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sldIdLst>
    <p:sldId id="256" r:id="rId2"/>
    <p:sldId id="264" r:id="rId3"/>
    <p:sldId id="348" r:id="rId4"/>
    <p:sldId id="267" r:id="rId5"/>
    <p:sldId id="273" r:id="rId6"/>
    <p:sldId id="274" r:id="rId7"/>
    <p:sldId id="281" r:id="rId8"/>
    <p:sldId id="269" r:id="rId9"/>
    <p:sldId id="257" r:id="rId10"/>
    <p:sldId id="345" r:id="rId11"/>
    <p:sldId id="352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346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9" r:id="rId73"/>
    <p:sldId id="347" r:id="rId74"/>
    <p:sldId id="341" r:id="rId75"/>
    <p:sldId id="263" r:id="rId76"/>
    <p:sldId id="299" r:id="rId77"/>
    <p:sldId id="307" r:id="rId78"/>
    <p:sldId id="308" r:id="rId79"/>
    <p:sldId id="318" r:id="rId80"/>
    <p:sldId id="338" r:id="rId81"/>
    <p:sldId id="339" r:id="rId82"/>
    <p:sldId id="340" r:id="rId83"/>
    <p:sldId id="350" r:id="rId8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694"/>
  </p:normalViewPr>
  <p:slideViewPr>
    <p:cSldViewPr snapToGrid="0">
      <p:cViewPr varScale="1">
        <p:scale>
          <a:sx n="145" d="100"/>
          <a:sy n="145" d="100"/>
        </p:scale>
        <p:origin x="216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6698-3C10-D5DB-138B-BE30A6D9A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EFA25-9708-8C0E-BC6A-92AF4AC4B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4B95-2DE4-3D71-D09A-1FC7DDEB6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**table summarizing the popularity of major version control systems (VCS) from 2000 to 2025**, based on available survey data, market trends, and historical context. The percentages represent approximate developer usage or market share during each period.</a:t>
            </a:r>
          </a:p>
          <a:p>
            <a:endParaRPr lang="en-US" dirty="0"/>
          </a:p>
          <a:p>
            <a:r>
              <a:rPr lang="en-US" dirty="0"/>
              <a:t>| Year | Git | SVN (Subversion) | Mercurial | CVS | Perforce | Other (VSS, ClearCase, etc.) |</a:t>
            </a:r>
          </a:p>
          <a:p>
            <a:r>
              <a:rPr lang="en-US" dirty="0"/>
              <a:t>|------|-----|------------------|-----------|-----|----------|------------------------------|</a:t>
            </a:r>
          </a:p>
          <a:p>
            <a:r>
              <a:rPr lang="en-US" dirty="0"/>
              <a:t>| 2000 | 0%  | ~5%              | 0%        | ~60%| ~10%     | ~25%                         |</a:t>
            </a:r>
          </a:p>
          <a:p>
            <a:r>
              <a:rPr lang="en-US" dirty="0"/>
              <a:t>| 2005 | 0%  | ~15%             | 0%        | ~50%| ~15%     | ~20%                         |</a:t>
            </a:r>
          </a:p>
          <a:p>
            <a:r>
              <a:rPr lang="en-US" dirty="0"/>
              <a:t>| 2010 | ~20%| ~35%             | ~10%      | ~20%| ~10%     | ~5%                          |</a:t>
            </a:r>
          </a:p>
          <a:p>
            <a:r>
              <a:rPr lang="en-US" dirty="0"/>
              <a:t>| 2015 | ~65%| ~20%             | ~5%       | ~5% | ~5%      | ~0%                          |</a:t>
            </a:r>
          </a:p>
          <a:p>
            <a:r>
              <a:rPr lang="en-US" dirty="0"/>
              <a:t>| 2020 | ~85%| ~10%             | ~2%       | ~1% | ~2%      | ~0%                          |</a:t>
            </a:r>
          </a:p>
          <a:p>
            <a:r>
              <a:rPr lang="en-US" dirty="0"/>
              <a:t>| 2025 | 93.9%| 5.2%            | 1.1%      | &lt;1% | &lt;1%      | &lt;1%                          |</a:t>
            </a:r>
          </a:p>
          <a:p>
            <a:endParaRPr lang="en-US" dirty="0"/>
          </a:p>
          <a:p>
            <a:r>
              <a:rPr lang="en-US" dirty="0"/>
              <a:t>**Key notes:**</a:t>
            </a:r>
          </a:p>
          <a:p>
            <a:r>
              <a:rPr lang="en-US" dirty="0"/>
              <a:t>- **Git** was created in 2005 and quickly rose to dominance, especially after the rise of GitHub in the early 2010s[1][2].</a:t>
            </a:r>
          </a:p>
          <a:p>
            <a:r>
              <a:rPr lang="en-US" dirty="0"/>
              <a:t>- **SVN (Subversion)**, released in 2000, was the leading centralized VCS throughout the 2000s, but its share has steadily declined[3][4].</a:t>
            </a:r>
          </a:p>
          <a:p>
            <a:r>
              <a:rPr lang="en-US" dirty="0"/>
              <a:t>- **Mercurial** was released in 2005 and enjoyed moderate popularity, but never matched Git’s growth[2].</a:t>
            </a:r>
          </a:p>
          <a:p>
            <a:r>
              <a:rPr lang="en-US" dirty="0"/>
              <a:t>- **CVS** was the standard in the late 1990s and early 2000s but is now rarely used[3].</a:t>
            </a:r>
          </a:p>
          <a:p>
            <a:r>
              <a:rPr lang="en-US" dirty="0"/>
              <a:t>- **Perforce** and other enterprise systems (like Visual SourceSafe, ClearCase) were more common in the early 2000s but have become niche[3].</a:t>
            </a:r>
          </a:p>
          <a:p>
            <a:r>
              <a:rPr lang="en-US" dirty="0"/>
              <a:t>- By **2025**, **Git** is overwhelmingly dominant, with over 93% adoption among developers, while SVN and Mercurial have small but persistent user bases[1][5].</a:t>
            </a:r>
          </a:p>
          <a:p>
            <a:endParaRPr lang="en-US" dirty="0"/>
          </a:p>
          <a:p>
            <a:r>
              <a:rPr lang="en-US" dirty="0"/>
              <a:t>These numbers are approximate and based on a synthesis of developer surveys, market reports, and historical adoption trends[1][5][4].</a:t>
            </a:r>
          </a:p>
          <a:p>
            <a:endParaRPr lang="en-US" dirty="0"/>
          </a:p>
          <a:p>
            <a:r>
              <a:rPr lang="en-US" dirty="0"/>
              <a:t>Sources</a:t>
            </a:r>
          </a:p>
          <a:p>
            <a:r>
              <a:rPr lang="en-US" dirty="0"/>
              <a:t>[1] </a:t>
            </a:r>
            <a:r>
              <a:rPr lang="en-US" dirty="0" err="1"/>
              <a:t>RhodeCode</a:t>
            </a:r>
            <a:r>
              <a:rPr lang="en-US" dirty="0"/>
              <a:t> › Blog: Version Control Systems Popularity in 2025 https://</a:t>
            </a:r>
            <a:r>
              <a:rPr lang="en-US" dirty="0" err="1"/>
              <a:t>rhodecode.com</a:t>
            </a:r>
            <a:r>
              <a:rPr lang="en-US" dirty="0"/>
              <a:t>/blog/156/version-control-systems-popularity-in-2025</a:t>
            </a:r>
          </a:p>
          <a:p>
            <a:r>
              <a:rPr lang="en-US" dirty="0"/>
              <a:t>[2] Beyond Git: The other version control systems developers use https://</a:t>
            </a:r>
            <a:r>
              <a:rPr lang="en-US" dirty="0" err="1"/>
              <a:t>stackoverflow.blog</a:t>
            </a:r>
            <a:r>
              <a:rPr lang="en-US" dirty="0"/>
              <a:t>/2023/01/09/beyond-git-the-other-version-control-systems-developers-use/</a:t>
            </a:r>
          </a:p>
          <a:p>
            <a:r>
              <a:rPr lang="en-US" dirty="0"/>
              <a:t>[3] Comparison of version-control software - Wikipedia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Comparison_of_version-control_software</a:t>
            </a:r>
            <a:endParaRPr lang="en-US" dirty="0"/>
          </a:p>
          <a:p>
            <a:r>
              <a:rPr lang="en-US" dirty="0"/>
              <a:t>[4] Top 10+ Version Control Tools in 2025 - Research </a:t>
            </a:r>
            <a:r>
              <a:rPr lang="en-US" dirty="0" err="1"/>
              <a:t>AIMultiple</a:t>
            </a:r>
            <a:r>
              <a:rPr lang="en-US" dirty="0"/>
              <a:t> https://</a:t>
            </a:r>
            <a:r>
              <a:rPr lang="en-US" dirty="0" err="1"/>
              <a:t>research.aimultiple.com</a:t>
            </a:r>
            <a:r>
              <a:rPr lang="en-US" dirty="0"/>
              <a:t>/version-control-tools/</a:t>
            </a:r>
          </a:p>
          <a:p>
            <a:r>
              <a:rPr lang="en-US" dirty="0"/>
              <a:t>[5] Version Control Systems Statistics 2025 - </a:t>
            </a:r>
            <a:r>
              <a:rPr lang="en-US" dirty="0" err="1"/>
              <a:t>LLCBuddy</a:t>
            </a:r>
            <a:r>
              <a:rPr lang="en-US" dirty="0"/>
              <a:t> https://</a:t>
            </a:r>
            <a:r>
              <a:rPr lang="en-US" dirty="0" err="1"/>
              <a:t>llcbuddy.com</a:t>
            </a:r>
            <a:r>
              <a:rPr lang="en-US" dirty="0"/>
              <a:t>/data/version-control-systems-statistics/</a:t>
            </a:r>
          </a:p>
          <a:p>
            <a:r>
              <a:rPr lang="en-US" dirty="0"/>
              <a:t>[6] Version Control Systems Market Size &amp; Growth Report 2033 https://</a:t>
            </a:r>
            <a:r>
              <a:rPr lang="en-US" dirty="0" err="1"/>
              <a:t>www.imarcgroup.com</a:t>
            </a:r>
            <a:r>
              <a:rPr lang="en-US" dirty="0"/>
              <a:t>/version-control-systems-market</a:t>
            </a:r>
          </a:p>
          <a:p>
            <a:r>
              <a:rPr lang="en-US" dirty="0"/>
              <a:t>[7] The History and Influence of SCCS on Modern Version Control ... https://</a:t>
            </a:r>
            <a:r>
              <a:rPr lang="en-US" dirty="0" err="1"/>
              <a:t>machaddr.substack.com</a:t>
            </a:r>
            <a:r>
              <a:rPr lang="en-US" dirty="0"/>
              <a:t>/p/the-history-and-influence-of-</a:t>
            </a:r>
            <a:r>
              <a:rPr lang="en-US" dirty="0" err="1"/>
              <a:t>sccs</a:t>
            </a:r>
            <a:endParaRPr lang="en-US" dirty="0"/>
          </a:p>
          <a:p>
            <a:r>
              <a:rPr lang="en-US" dirty="0"/>
              <a:t>[8] Version Control Systems Market - Forecast(2025 - </a:t>
            </a:r>
            <a:r>
              <a:rPr lang="en-US" dirty="0" err="1"/>
              <a:t>IndustryARC</a:t>
            </a:r>
            <a:r>
              <a:rPr lang="en-US" dirty="0"/>
              <a:t> https://</a:t>
            </a:r>
            <a:r>
              <a:rPr lang="en-US" dirty="0" err="1"/>
              <a:t>www.industryarc.com</a:t>
            </a:r>
            <a:r>
              <a:rPr lang="en-US" dirty="0"/>
              <a:t>/Research/Version-Control-Systems-Market-Research-500852</a:t>
            </a:r>
          </a:p>
          <a:p>
            <a:r>
              <a:rPr lang="en-US" dirty="0"/>
              <a:t>[9] SCCS, RCS, CVS, Subversion, Git, &amp; Mercurial : r/programming https://</a:t>
            </a:r>
            <a:r>
              <a:rPr lang="en-US" dirty="0" err="1"/>
              <a:t>www.reddit.com</a:t>
            </a:r>
            <a:r>
              <a:rPr lang="en-US" dirty="0"/>
              <a:t>/r/programming/comments/e4k8yi/</a:t>
            </a:r>
            <a:r>
              <a:rPr lang="en-US" dirty="0" err="1"/>
              <a:t>the_evolution_of_version_control_system_vcs</a:t>
            </a:r>
            <a:r>
              <a:rPr lang="en-US" dirty="0"/>
              <a:t>/</a:t>
            </a:r>
          </a:p>
          <a:p>
            <a:r>
              <a:rPr lang="en-US" dirty="0"/>
              <a:t>[10] Version Control Systems Market Size, Share, Trends, Revenue ... https://</a:t>
            </a:r>
            <a:r>
              <a:rPr lang="en-US" dirty="0" err="1"/>
              <a:t>www.marketsandmarkets.com</a:t>
            </a:r>
            <a:r>
              <a:rPr lang="en-US" dirty="0"/>
              <a:t>/Market-Reports/version-control-system-market-53493826.html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86B1-C287-0D1F-0981-A73D5A094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9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" y="3623180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97515" y="3623180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A53F-3BB8-C343-3101-C5BD3256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2160-D479-97DA-F72D-FC4D22B1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9E14350-75F3-1536-C4CC-9BE86BB66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236921"/>
              </p:ext>
            </p:extLst>
          </p:nvPr>
        </p:nvGraphicFramePr>
        <p:xfrm>
          <a:off x="628649" y="1520825"/>
          <a:ext cx="745272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38">
                  <a:extLst>
                    <a:ext uri="{9D8B030D-6E8A-4147-A177-3AD203B41FA5}">
                      <a16:colId xmlns:a16="http://schemas.microsoft.com/office/drawing/2014/main" val="837769821"/>
                    </a:ext>
                  </a:extLst>
                </a:gridCol>
                <a:gridCol w="674688">
                  <a:extLst>
                    <a:ext uri="{9D8B030D-6E8A-4147-A177-3AD203B41FA5}">
                      <a16:colId xmlns:a16="http://schemas.microsoft.com/office/drawing/2014/main" val="716459847"/>
                    </a:ext>
                  </a:extLst>
                </a:gridCol>
                <a:gridCol w="1518095">
                  <a:extLst>
                    <a:ext uri="{9D8B030D-6E8A-4147-A177-3AD203B41FA5}">
                      <a16:colId xmlns:a16="http://schemas.microsoft.com/office/drawing/2014/main" val="3485720866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56826701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266195839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799490783"/>
                    </a:ext>
                  </a:extLst>
                </a:gridCol>
                <a:gridCol w="2608185">
                  <a:extLst>
                    <a:ext uri="{9D8B030D-6E8A-4147-A177-3AD203B41FA5}">
                      <a16:colId xmlns:a16="http://schemas.microsoft.com/office/drawing/2014/main" val="1983655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SVN (Subversion)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Mercurial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CVS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Perforce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Other (VSS, ClearCase, etc.)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731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19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53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00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18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~85%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28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12155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6E2096-F384-A1E2-CD76-56FFFC9BFEBF}"/>
              </a:ext>
            </a:extLst>
          </p:cNvPr>
          <p:cNvSpPr txBox="1"/>
          <p:nvPr/>
        </p:nvSpPr>
        <p:spPr>
          <a:xfrm>
            <a:off x="628650" y="4227830"/>
            <a:ext cx="7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Here is a </a:t>
            </a:r>
            <a:r>
              <a:rPr lang="en-US" sz="1400" b="1" dirty="0"/>
              <a:t>table summarizing the popularity of major version control systems (VCS) from 2000 to 2025</a:t>
            </a:r>
            <a:r>
              <a:rPr lang="en-US" sz="1400" dirty="0"/>
              <a:t>, based on available survey data, market trends, and historical context. The percentages represent approximate developer usage or market share during each period.</a:t>
            </a:r>
          </a:p>
        </p:txBody>
      </p:sp>
    </p:spTree>
    <p:extLst>
      <p:ext uri="{BB962C8B-B14F-4D97-AF65-F5344CB8AC3E}">
        <p14:creationId xmlns:p14="http://schemas.microsoft.com/office/powerpoint/2010/main" val="160288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“If you’re not distributed, you’re not worth using.” – Linus Torvalds</a:t>
            </a:r>
          </a:p>
          <a:p>
            <a:r>
              <a:rPr lang="en-US" dirty="0"/>
              <a:t>No need to connect to central server</a:t>
            </a:r>
          </a:p>
          <a:p>
            <a:r>
              <a:rPr lang="en-US" dirty="0"/>
              <a:t>Can work without internet connection</a:t>
            </a:r>
          </a:p>
          <a:p>
            <a:r>
              <a:rPr lang="en-US" dirty="0"/>
              <a:t>No single failure point</a:t>
            </a:r>
          </a:p>
          <a:p>
            <a:r>
              <a:rPr lang="en-US" dirty="0"/>
              <a:t>Developers can work independently and merge their work later</a:t>
            </a:r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r>
              <a:rPr lang="en-US" dirty="0"/>
              <a:t>Git tracks changes, not versions</a:t>
            </a:r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116165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sz="1600" dirty="0"/>
              <a:t>Introduction to version (source) control</a:t>
            </a:r>
          </a:p>
          <a:p>
            <a:pPr lvl="1"/>
            <a:r>
              <a:rPr lang="en-US" sz="1200" dirty="0"/>
              <a:t>History and fundamental concepts behind version (source) control</a:t>
            </a:r>
          </a:p>
          <a:p>
            <a:pPr lvl="1"/>
            <a:r>
              <a:rPr lang="en-US" sz="1200" dirty="0"/>
              <a:t>Centralized vs. distributed version control</a:t>
            </a:r>
          </a:p>
          <a:p>
            <a:r>
              <a:rPr lang="en-US" sz="1600" dirty="0"/>
              <a:t>Introduction to Git </a:t>
            </a:r>
          </a:p>
          <a:p>
            <a:pPr lvl="1"/>
            <a:r>
              <a:rPr lang="en-US" sz="1200" dirty="0"/>
              <a:t>What is Git? Basic </a:t>
            </a:r>
            <a:r>
              <a:rPr lang="en-US" sz="1200" dirty="0" err="1"/>
              <a:t>Git</a:t>
            </a:r>
            <a:r>
              <a:rPr lang="en-US" sz="1200" dirty="0"/>
              <a:t> concepts and architecture </a:t>
            </a:r>
          </a:p>
          <a:p>
            <a:pPr lvl="1"/>
            <a:r>
              <a:rPr lang="en-US" sz="1200" dirty="0"/>
              <a:t>Git workflows: Creating a new repo  (adding, committing code)</a:t>
            </a:r>
          </a:p>
          <a:p>
            <a:pPr lvl="1"/>
            <a:r>
              <a:rPr lang="en-US" sz="1200" dirty="0"/>
              <a:t>HEAD</a:t>
            </a:r>
          </a:p>
          <a:p>
            <a:pPr lvl="1"/>
            <a:r>
              <a:rPr lang="en-US" sz="1200" dirty="0"/>
              <a:t>Git commands (checking out code)</a:t>
            </a:r>
          </a:p>
          <a:p>
            <a:pPr lvl="1"/>
            <a:r>
              <a:rPr lang="en-US" sz="1200" dirty="0"/>
              <a:t>Master vs branch concept</a:t>
            </a:r>
          </a:p>
          <a:p>
            <a:pPr lvl="1"/>
            <a:r>
              <a:rPr lang="en-US" sz="1200" dirty="0"/>
              <a:t>Creating a branch/switching between branches</a:t>
            </a:r>
          </a:p>
          <a:p>
            <a:pPr lvl="1"/>
            <a:r>
              <a:rPr lang="en-US" sz="1200" dirty="0"/>
              <a:t>Merging branches and resolving conflicts</a:t>
            </a:r>
          </a:p>
          <a:p>
            <a:r>
              <a:rPr lang="en-US" sz="1600" dirty="0"/>
              <a:t>Introduction to GitHub</a:t>
            </a:r>
          </a:p>
          <a:p>
            <a:pPr lvl="1"/>
            <a:r>
              <a:rPr lang="en-US" sz="1200" dirty="0"/>
              <a:t>What is GitHub? Basic </a:t>
            </a:r>
            <a:r>
              <a:rPr lang="en-US" sz="1200" dirty="0" err="1"/>
              <a:t>GitHub</a:t>
            </a:r>
            <a:r>
              <a:rPr lang="en-US" sz="1200" dirty="0"/>
              <a:t> concepts</a:t>
            </a:r>
          </a:p>
          <a:p>
            <a:pPr lvl="1"/>
            <a:r>
              <a:rPr lang="en-US" sz="1200" dirty="0"/>
              <a:t>GitHub in practice: Distributed version control</a:t>
            </a:r>
          </a:p>
          <a:p>
            <a:pPr lvl="1"/>
            <a:r>
              <a:rPr lang="en-US" sz="1200" dirty="0"/>
              <a:t>Cloning a remote repo</a:t>
            </a:r>
          </a:p>
          <a:p>
            <a:pPr lvl="1"/>
            <a:r>
              <a:rPr lang="en-US" sz="1200" dirty="0"/>
              <a:t>Fetching/Pushing to a remote repo</a:t>
            </a:r>
          </a:p>
          <a:p>
            <a:pPr lvl="1"/>
            <a:r>
              <a:rPr lang="en-US" sz="1200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886700" cy="1104636"/>
          </a:xfrm>
        </p:spPr>
        <p:txBody>
          <a:bodyPr/>
          <a:lstStyle/>
          <a:p>
            <a:r>
              <a:rPr lang="en-US" b="1" dirty="0"/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Autofit/>
          </a:bodyPr>
          <a:lstStyle/>
          <a:p>
            <a:pPr marL="514330" indent="-514330">
              <a:buAutoNum type="arabicPeriod"/>
            </a:pPr>
            <a:r>
              <a:rPr lang="en-US" sz="1800" dirty="0"/>
              <a:t>Initialize a new project in a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</a:t>
            </a:r>
            <a:r>
              <a:rPr lang="en-US" sz="1800" dirty="0" err="1">
                <a:solidFill>
                  <a:srgbClr val="0000FF"/>
                </a:solidFill>
              </a:rPr>
              <a:t>init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/>
              <a:t>2. 	Add a file using a text editor to the directory</a:t>
            </a:r>
          </a:p>
          <a:p>
            <a:pPr marL="0" indent="0">
              <a:buNone/>
            </a:pPr>
            <a:r>
              <a:rPr lang="en-US" sz="1800" dirty="0"/>
              <a:t>3. 	Add every change that has been made to the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	git add . </a:t>
            </a:r>
          </a:p>
          <a:p>
            <a:pPr marL="514330" indent="-514330">
              <a:buAutoNum type="arabicPeriod" startAt="4"/>
            </a:pPr>
            <a:r>
              <a:rPr lang="en-US" sz="1800" dirty="0"/>
              <a:t>Commit the change to the repo: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9868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62588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Monday with Project Manager.”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168"/>
            <a:ext cx="7886700" cy="1104636"/>
          </a:xfrm>
        </p:spPr>
        <p:txBody>
          <a:bodyPr/>
          <a:lstStyle/>
          <a:p>
            <a:pPr algn="l"/>
            <a:r>
              <a:rPr lang="en-US" b="1" dirty="0"/>
              <a:t>The HEAD Pointer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15" y="304271"/>
            <a:ext cx="2843127" cy="23768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594-DABA-AD7E-B806-3907C33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“Normal”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588-2CB5-F0DD-BD66-0B93DF6B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second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really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ABC-final-2.docx”</a:t>
            </a:r>
          </a:p>
          <a:p>
            <a:r>
              <a:rPr lang="en-US" dirty="0"/>
              <a:t>“New exciting paper – 20240627-final.docx”</a:t>
            </a:r>
          </a:p>
          <a:p>
            <a:r>
              <a:rPr lang="en-US" dirty="0"/>
              <a:t>“New exciting paper – 20240627-final-final.docx”</a:t>
            </a:r>
          </a:p>
          <a:p>
            <a:r>
              <a:rPr lang="en-US" dirty="0"/>
              <a:t>“New exciting paper – 20240627-final-ABC.docx”</a:t>
            </a:r>
          </a:p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84" y="14127"/>
            <a:ext cx="7886700" cy="1104636"/>
          </a:xfrm>
        </p:spPr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332894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914"/>
            <a:ext cx="7886700" cy="1104636"/>
          </a:xfrm>
        </p:spPr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checkout </a:t>
            </a:r>
            <a:r>
              <a:rPr lang="en-US" dirty="0"/>
              <a:t>6e073c640928b --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</a:t>
            </a:r>
          </a:p>
          <a:p>
            <a:endParaRPr lang="en-US" dirty="0"/>
          </a:p>
          <a:p>
            <a:r>
              <a:rPr lang="en-US" dirty="0"/>
              <a:t>An apt description is that version control is like an “unlimited undo”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git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259916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4" y="22920"/>
            <a:ext cx="3372612" cy="213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183423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endParaRPr lang="en-US" dirty="0"/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30" y="3648869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24" y="1408907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84463"/>
            <a:ext cx="7886700" cy="1104636"/>
          </a:xfrm>
        </p:spPr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277207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1613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6675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15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02964-7FC1-141F-A9D7-982BC234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887" indent="-342887">
              <a:buFont typeface="Arial"/>
              <a:buChar char="•"/>
            </a:pPr>
            <a:r>
              <a:rPr lang="en-US" sz="2000" b="1" dirty="0"/>
              <a:t>a platform to host git code repositories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http://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launched in 2008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most popular Git host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GitHub makes git social!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Free to start</a:t>
            </a:r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96BC8-408B-961B-4F25-C47EC26AEE92}"/>
              </a:ext>
            </a:extLst>
          </p:cNvPr>
          <p:cNvGrpSpPr/>
          <p:nvPr/>
        </p:nvGrpSpPr>
        <p:grpSpPr>
          <a:xfrm>
            <a:off x="1037492" y="89733"/>
            <a:ext cx="7499839" cy="5591458"/>
            <a:chOff x="457200" y="-342900"/>
            <a:chExt cx="8483204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GitHub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6"/>
              <a:ext cx="900888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69"/>
              <a:ext cx="657358" cy="10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30279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55649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538930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8"/>
              <a:ext cx="1034514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78393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>
              <a:cxnSpLocks/>
            </p:cNvCxnSpPr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6"/>
              <a:ext cx="783933" cy="330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48400" y="2095500"/>
              <a:ext cx="2438400" cy="222146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references remote server branch and tries to stay in sync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70" name="Straight Arrow Connector 69"/>
            <p:cNvCxnSpPr>
              <a:cxnSpLocks/>
            </p:cNvCxnSpPr>
            <p:nvPr/>
          </p:nvCxnSpPr>
          <p:spPr>
            <a:xfrm flipH="1" flipV="1">
              <a:off x="4893063" y="2212896"/>
              <a:ext cx="1355338" cy="33980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396601" cy="56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Sometimes developers choose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doesn’t have to be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9266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8552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2D84F-8124-76A7-BC02-43222C37295E}"/>
              </a:ext>
            </a:extLst>
          </p:cNvPr>
          <p:cNvGrpSpPr/>
          <p:nvPr/>
        </p:nvGrpSpPr>
        <p:grpSpPr>
          <a:xfrm>
            <a:off x="1315916" y="0"/>
            <a:ext cx="7357876" cy="5663616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337155" y="342900"/>
              <a:ext cx="1520347" cy="4876800"/>
              <a:chOff x="1337153" y="914400"/>
              <a:chExt cx="1520347" cy="48768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>
                <a:off x="2112074" y="914400"/>
                <a:ext cx="74542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103810" y="914400"/>
                <a:ext cx="8264" cy="487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112074" y="5791200"/>
                <a:ext cx="7454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1337153" y="3181866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clone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34" y="34792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7267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7156" y="3748568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22839" y="4394899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04636"/>
          </a:xfrm>
        </p:spPr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53"/>
            <a:ext cx="7886700" cy="1104900"/>
          </a:xfrm>
        </p:spPr>
        <p:txBody>
          <a:bodyPr/>
          <a:lstStyle/>
          <a:p>
            <a:r>
              <a:rPr lang="en-US" dirty="0"/>
              <a:t>Collaborating with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394300-ADB2-3CE4-6F8B-951B398A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25931-8BED-9D74-D708-973AA83BE3E2}"/>
              </a:ext>
            </a:extLst>
          </p:cNvPr>
          <p:cNvGrpSpPr/>
          <p:nvPr/>
        </p:nvGrpSpPr>
        <p:grpSpPr>
          <a:xfrm>
            <a:off x="1283676" y="0"/>
            <a:ext cx="7390115" cy="5688432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5"/>
              <a:ext cx="650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DF3D-2DE0-D340-5AED-404A0789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Repository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6885-76DD-E30C-26C0-FFA4D480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Account</a:t>
            </a:r>
          </a:p>
          <a:p>
            <a:r>
              <a:rPr lang="en-US" dirty="0"/>
              <a:t>Where to host it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Readme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A19-52CA-1632-3E29-4EA3D365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22ED-3E87-C56A-4EF0-CDA53518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Gist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E591-8767-E01A-E183-2FB0C077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026903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452062"/>
            <a:ext cx="7236993" cy="4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Git from Git:</a:t>
            </a:r>
          </a:p>
          <a:p>
            <a:pPr lvl="1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  <a:p>
            <a:r>
              <a:rPr lang="en-US" dirty="0"/>
              <a:t>A guided tour that walks through the fundamentals of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githowto.com</a:t>
            </a:r>
            <a:endParaRPr lang="en-US" dirty="0"/>
          </a:p>
          <a:p>
            <a:r>
              <a:rPr lang="en-US" dirty="0"/>
              <a:t>Linus Torvalds on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=idLyobOhtO4</a:t>
            </a:r>
          </a:p>
          <a:p>
            <a:r>
              <a:rPr lang="en-US" dirty="0"/>
              <a:t>Git tutorial from Atlassian: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</a:t>
            </a:r>
          </a:p>
          <a:p>
            <a:r>
              <a:rPr lang="en-US" dirty="0"/>
              <a:t>A number of easy-to-understand guides by the GitHub folks                        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guides.github.com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10"/>
            <a:ext cx="7886700" cy="1104636"/>
          </a:xfrm>
        </p:spPr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18" y="107491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018" y="305471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6AD4-056C-0751-958A-33C0A7CD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C202-E7FD-2A5F-4F5D-78E9F1B1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adapted from Mike Dolan’s Git and GitHub presentation</a:t>
            </a:r>
          </a:p>
        </p:txBody>
      </p:sp>
    </p:spTree>
    <p:extLst>
      <p:ext uri="{BB962C8B-B14F-4D97-AF65-F5344CB8AC3E}">
        <p14:creationId xmlns:p14="http://schemas.microsoft.com/office/powerpoint/2010/main" val="4553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by Linus Torvalds, April 2005</a:t>
            </a:r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r>
              <a:rPr lang="en-US" dirty="0"/>
              <a:t>A command line version control program</a:t>
            </a:r>
          </a:p>
          <a:p>
            <a:r>
              <a:rPr lang="en-US" dirty="0"/>
              <a:t>Uses checksums to ensure data integrity </a:t>
            </a:r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r>
              <a:rPr lang="en-US" dirty="0"/>
              <a:t>Cross-platform (including windows!)</a:t>
            </a:r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4" y="3775869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18522</TotalTime>
  <Words>3586</Words>
  <Application>Microsoft Macintosh PowerPoint</Application>
  <PresentationFormat>On-screen Show (16:10)</PresentationFormat>
  <Paragraphs>752</Paragraphs>
  <Slides>83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“Normal” Version Control</vt:lpstr>
      <vt:lpstr>What Is A ‘Version Control?’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PowerPoint Presentation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New Repository in GitHub</vt:lpstr>
      <vt:lpstr>GitHub Enterprise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309</cp:revision>
  <cp:lastPrinted>2016-05-02T22:35:43Z</cp:lastPrinted>
  <dcterms:created xsi:type="dcterms:W3CDTF">2016-02-11T06:47:29Z</dcterms:created>
  <dcterms:modified xsi:type="dcterms:W3CDTF">2025-07-08T15:25:19Z</dcterms:modified>
</cp:coreProperties>
</file>